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9" r:id="rId3"/>
    <p:sldId id="257" r:id="rId4"/>
    <p:sldId id="268" r:id="rId5"/>
    <p:sldId id="270" r:id="rId6"/>
    <p:sldId id="258" r:id="rId7"/>
    <p:sldId id="259" r:id="rId8"/>
    <p:sldId id="280" r:id="rId9"/>
    <p:sldId id="266" r:id="rId10"/>
    <p:sldId id="267" r:id="rId11"/>
    <p:sldId id="272" r:id="rId12"/>
    <p:sldId id="273" r:id="rId13"/>
    <p:sldId id="274" r:id="rId14"/>
    <p:sldId id="275" r:id="rId15"/>
    <p:sldId id="278" r:id="rId16"/>
    <p:sldId id="263" r:id="rId17"/>
    <p:sldId id="276" r:id="rId18"/>
    <p:sldId id="262" r:id="rId19"/>
    <p:sldId id="264" r:id="rId20"/>
    <p:sldId id="26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F79325-184A-B5D6-CBD5-DF8000AF204A}" v="69" dt="2024-12-02T16:32:02.576"/>
    <p1510:client id="{5FBE8AC6-3E08-AA79-9854-F652E57F57D4}" v="153" dt="2024-12-02T17:07:49.554"/>
    <p1510:client id="{649B1C90-5BE5-590E-CEC0-9913A11CD647}" v="373" dt="2024-12-02T17:07:51.281"/>
    <p1510:client id="{918E6751-DBF5-5CDB-C5FA-DCAB181193A2}" v="446" dt="2024-12-01T20:01:10.153"/>
    <p1510:client id="{9AC1B420-F039-4B60-9047-DF2345FBFE39}" v="1463" dt="2024-12-02T17:12:20.804"/>
    <p1510:client id="{D51047FD-0777-8043-42F8-361CBBB70E05}" v="1010" dt="2024-12-02T01:29:13.6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4660"/>
  </p:normalViewPr>
  <p:slideViewPr>
    <p:cSldViewPr snapToGrid="0">
      <p:cViewPr varScale="1">
        <p:scale>
          <a:sx n="63" d="100"/>
          <a:sy n="63" d="100"/>
        </p:scale>
        <p:origin x="6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965A7A7B-B71A-428D-833F-0F3507A6DB13}" type="datetimeFigureOut">
              <a:rPr lang="en-US" dirty="0"/>
              <a:t>12/2/2024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3274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F9EB-9D34-4B41-B66C-5FAF50876D2D}" type="datetimeFigureOut">
              <a:rPr lang="en-US" dirty="0"/>
              <a:t>12/2/2024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3186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9A26-CAA1-4690-8C1F-1641B1B97745}" type="datetimeFigureOut">
              <a:rPr lang="en-US" dirty="0"/>
              <a:t>12/2/2024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836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5CF65307-640F-4AE7-B0BE-50C709AD86C5}" type="datetimeFigureOut">
              <a:rPr lang="en-US" dirty="0"/>
              <a:t>12/2/2024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500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A1F9-1F0F-4C65-8F6E-9729B924AAAC}" type="datetimeFigureOut">
              <a:rPr lang="en-US" dirty="0"/>
              <a:t>12/2/2024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654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202278E8-5F4B-47D5-A617-8CCDF75D6A33}" type="datetimeFigureOut">
              <a:rPr lang="en-US" dirty="0"/>
              <a:t>12/2/2024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828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16AAFA52-7A21-407F-8339-40DF182D7460}" type="datetimeFigureOut">
              <a:rPr lang="en-US" dirty="0"/>
              <a:t>12/2/2024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084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0335-1C1A-4243-9BDD-9630C417D284}" type="datetimeFigureOut">
              <a:rPr lang="en-US" dirty="0"/>
              <a:t>12/2/2024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843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513F-8EBD-4612-96F4-CC3E309609AF}" type="datetimeFigureOut">
              <a:rPr lang="en-US" dirty="0"/>
              <a:t>12/2/2024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919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6E6483A1-31A8-47A2-AB0A-53A7803D5EBF}" type="datetimeFigureOut">
              <a:rPr lang="en-US" dirty="0"/>
              <a:t>12/2/2024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178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6D8810B9-2C7C-4CAF-99E2-617AE20BA331}" type="datetimeFigureOut">
              <a:rPr lang="en-US" dirty="0"/>
              <a:t>12/2/2024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59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93E0A-5177-400C-87C9-C93AF466EC49}" type="datetimeFigureOut">
              <a:rPr lang="en-US" dirty="0"/>
              <a:t>12/2/2024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7615-2DB4-4DAA-9DE3-B2B689A846E0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934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Variable Geometries in Turbojet engines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fontScale="62500" lnSpcReduction="20000"/>
          </a:bodyPr>
          <a:lstStyle/>
          <a:p>
            <a:r>
              <a:rPr lang="en-US" dirty="0"/>
              <a:t>By:</a:t>
            </a:r>
          </a:p>
          <a:p>
            <a:r>
              <a:rPr lang="en-US" dirty="0"/>
              <a:t>Keegan Jordan</a:t>
            </a:r>
          </a:p>
          <a:p>
            <a:r>
              <a:rPr lang="en-US" dirty="0"/>
              <a:t>Vishal Patel</a:t>
            </a:r>
          </a:p>
          <a:p>
            <a:r>
              <a:rPr lang="en-US" dirty="0"/>
              <a:t>Max Starnes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23FB3-DB17-FCF8-ADB9-A44927E21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970" y="343029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4000" dirty="0"/>
              <a:t>Nozzle</a:t>
            </a:r>
            <a:r>
              <a:rPr lang="en-US" sz="4000" dirty="0">
                <a:ea typeface="+mj-lt"/>
                <a:cs typeface="+mj-lt"/>
              </a:rPr>
              <a:t> Variable Geometry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0F3EF-72DE-D9CC-F82C-A8B224521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428" y="2101243"/>
            <a:ext cx="4818888" cy="354787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dirty="0"/>
              <a:t>Most common on military aircrafts for their high speeds and effectiveness on afterburners.</a:t>
            </a:r>
            <a:r>
              <a:rPr lang="en-US"/>
              <a:t> </a:t>
            </a:r>
            <a:r>
              <a:rPr lang="en-US" dirty="0"/>
              <a:t> </a:t>
            </a:r>
            <a:endParaRPr lang="en-US"/>
          </a:p>
          <a:p>
            <a:r>
              <a:rPr lang="en-US" dirty="0"/>
              <a:t>One factor in reducing emissions</a:t>
            </a:r>
          </a:p>
          <a:p>
            <a:r>
              <a:rPr lang="en-US" dirty="0"/>
              <a:t>Improving thermal efficiency </a:t>
            </a:r>
          </a:p>
        </p:txBody>
      </p:sp>
      <p:pic>
        <p:nvPicPr>
          <p:cNvPr id="4" name="Picture 3" descr="Propelling nozzle - Wikipedia">
            <a:extLst>
              <a:ext uri="{FF2B5EF4-FFF2-40B4-BE49-F238E27FC236}">
                <a16:creationId xmlns:a16="http://schemas.microsoft.com/office/drawing/2014/main" id="{368B2608-B3FC-3D5B-D42D-A1249C3921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8161" y="221119"/>
            <a:ext cx="4391508" cy="3204166"/>
          </a:xfrm>
          <a:prstGeom prst="rect">
            <a:avLst/>
          </a:prstGeom>
        </p:spPr>
      </p:pic>
      <p:pic>
        <p:nvPicPr>
          <p:cNvPr id="5" name="Picture 4" descr="USAF_0325 General Electric J79 turbojet engine - variable … | Flickr">
            <a:extLst>
              <a:ext uri="{FF2B5EF4-FFF2-40B4-BE49-F238E27FC236}">
                <a16:creationId xmlns:a16="http://schemas.microsoft.com/office/drawing/2014/main" id="{43AB8B50-3C40-7EE5-B603-46764C3CE3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7892" y="3568900"/>
            <a:ext cx="4392046" cy="29274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79A5A3-334E-0AEB-0EDE-08C98912D56D}"/>
              </a:ext>
            </a:extLst>
          </p:cNvPr>
          <p:cNvSpPr txBox="1"/>
          <p:nvPr/>
        </p:nvSpPr>
        <p:spPr>
          <a:xfrm>
            <a:off x="-3920" y="6488090"/>
            <a:ext cx="2223276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Max Starnes</a:t>
            </a:r>
          </a:p>
        </p:txBody>
      </p:sp>
    </p:spTree>
    <p:extLst>
      <p:ext uri="{BB962C8B-B14F-4D97-AF65-F5344CB8AC3E}">
        <p14:creationId xmlns:p14="http://schemas.microsoft.com/office/powerpoint/2010/main" val="27593286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FF459-91B3-9C1A-5601-049454058D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98A74-E528-B870-6043-DE7307A27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A66802-7F40-93E9-6C03-122CE319D1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ctr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US" sz="2400" kern="1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Where can variable geometry be used within an engine?</a:t>
            </a:r>
          </a:p>
          <a:p>
            <a:pPr marL="342900" marR="0" lvl="0" indent="-342900" algn="ctr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How does variable geometry aid gas turbine engine performance?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ctr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US" sz="2400" kern="1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How does variable geometry aid emissions? </a:t>
            </a:r>
            <a:endParaRPr lang="en-US" sz="2400" kern="100" dirty="0">
              <a:solidFill>
                <a:schemeClr val="bg1">
                  <a:lumMod val="8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ctr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US" sz="2400" kern="1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Can these concepts be applied to all sizes of engine effectively?</a:t>
            </a:r>
            <a:endParaRPr lang="en-US" sz="2400" kern="100" dirty="0">
              <a:solidFill>
                <a:schemeClr val="bg1">
                  <a:lumMod val="8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ctr">
              <a:lnSpc>
                <a:spcPct val="107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en-US" sz="2400" kern="1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What does the future of variable geometry gas turbine engines look like in 2024?</a:t>
            </a:r>
            <a:endParaRPr lang="en-US" sz="2400" kern="100" dirty="0">
              <a:solidFill>
                <a:schemeClr val="bg1">
                  <a:lumMod val="8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0DAD7-BE2F-E2FD-FC3C-5D53F2463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D82E-1F5A-4B4F-942D-9B99A51E09FB}" type="datetime1">
              <a:rPr lang="en-US" smtClean="0"/>
              <a:t>12/2/2024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F095B1-9280-7602-C8E5-538FD8A33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E5B96-38FE-98B8-812B-BBEBFAE0E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74804B-F2AB-5BA1-0C8D-BB998F04E69C}"/>
              </a:ext>
            </a:extLst>
          </p:cNvPr>
          <p:cNvSpPr txBox="1"/>
          <p:nvPr/>
        </p:nvSpPr>
        <p:spPr>
          <a:xfrm>
            <a:off x="-1478" y="6488730"/>
            <a:ext cx="19079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Max Starnes</a:t>
            </a:r>
          </a:p>
        </p:txBody>
      </p:sp>
    </p:spTree>
    <p:extLst>
      <p:ext uri="{BB962C8B-B14F-4D97-AF65-F5344CB8AC3E}">
        <p14:creationId xmlns:p14="http://schemas.microsoft.com/office/powerpoint/2010/main" val="567089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220BC-E9CC-C515-448B-691F391E4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 Performance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6898EB-9C6B-02BB-89A0-E0A06BF58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568" y="2153468"/>
            <a:ext cx="6880240" cy="3694176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Studies on mini gas turbines (MGTs) highlight benefits of variable geometry systems for improved thermal performance and significant emissions reduction. </a:t>
            </a:r>
          </a:p>
          <a:p>
            <a:r>
              <a:rPr lang="en-US" dirty="0"/>
              <a:t>Experimental setups at the Warsaw University of Technology achieved a 47% reduction in fuel consumption and a notable decrease in nitrogen oxides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B2BC78-0C89-FBEC-C107-117E78EC2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769BE0-1430-4391-867C-84CA977716CB}" type="datetime1">
              <a:rPr lang="en-US" smtClean="0"/>
              <a:pPr/>
              <a:t>12/2/2024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8BBCC1-95A6-889F-E88E-40ECD4B95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35D7E-DC04-F14F-A5E4-399992F15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Picture 6" descr="A machine with wires and wires on a table&#10;&#10;Description automatically generated">
            <a:extLst>
              <a:ext uri="{FF2B5EF4-FFF2-40B4-BE49-F238E27FC236}">
                <a16:creationId xmlns:a16="http://schemas.microsoft.com/office/drawing/2014/main" id="{5CD18595-37DB-9CED-2F68-205F998936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034" y="-4410"/>
            <a:ext cx="5286375" cy="27040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E4EDA38-899A-9784-3DD2-330574666238}"/>
              </a:ext>
            </a:extLst>
          </p:cNvPr>
          <p:cNvSpPr txBox="1"/>
          <p:nvPr/>
        </p:nvSpPr>
        <p:spPr>
          <a:xfrm>
            <a:off x="5076" y="6484570"/>
            <a:ext cx="206888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Max Starnes</a:t>
            </a:r>
          </a:p>
        </p:txBody>
      </p:sp>
    </p:spTree>
    <p:extLst>
      <p:ext uri="{BB962C8B-B14F-4D97-AF65-F5344CB8AC3E}">
        <p14:creationId xmlns:p14="http://schemas.microsoft.com/office/powerpoint/2010/main" val="2182692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6430A-1163-9688-716E-FB5483E94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3EA4C-65E7-2B54-944A-6204F5FA6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0964A1-A439-67C8-6EC2-2D01456F20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ctr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US" sz="2400" kern="1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Where can variable geometry be used within an engine?</a:t>
            </a:r>
          </a:p>
          <a:p>
            <a:pPr marL="342900" marR="0" lvl="0" indent="-342900" algn="ctr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US" sz="2400" kern="1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How does variable geometry aid gas turbine engine performance?</a:t>
            </a:r>
            <a:endParaRPr lang="en-US" sz="2400" kern="100" dirty="0">
              <a:solidFill>
                <a:schemeClr val="bg1">
                  <a:lumMod val="8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ctr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How does variable geometry aid emissions? 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ctr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US" sz="2400" kern="1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Can these concepts be applied to all sizes of engine effectively?</a:t>
            </a:r>
            <a:endParaRPr lang="en-US" sz="2400" kern="100" dirty="0">
              <a:solidFill>
                <a:schemeClr val="bg1">
                  <a:lumMod val="8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ctr">
              <a:lnSpc>
                <a:spcPct val="107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en-US" sz="2400" kern="1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What does the future of variable geometry gas turbine engines look like in 2024?</a:t>
            </a:r>
            <a:endParaRPr lang="en-US" sz="2400" kern="100" dirty="0">
              <a:solidFill>
                <a:schemeClr val="bg1">
                  <a:lumMod val="8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191B0-B088-7892-E5D7-BE4A46342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D82E-1F5A-4B4F-942D-9B99A51E09FB}" type="datetime1">
              <a:rPr lang="en-US" smtClean="0"/>
              <a:t>12/2/2024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25B6B-B930-6C7D-2556-122F27DA1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37933-AB11-0083-8E51-D4C7CB514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13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C92F29-75EA-12BA-CC22-15CBABCF24CC}"/>
              </a:ext>
            </a:extLst>
          </p:cNvPr>
          <p:cNvSpPr txBox="1"/>
          <p:nvPr/>
        </p:nvSpPr>
        <p:spPr>
          <a:xfrm>
            <a:off x="-2823" y="6495344"/>
            <a:ext cx="180904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Vishal Patel</a:t>
            </a:r>
          </a:p>
        </p:txBody>
      </p:sp>
    </p:spTree>
    <p:extLst>
      <p:ext uri="{BB962C8B-B14F-4D97-AF65-F5344CB8AC3E}">
        <p14:creationId xmlns:p14="http://schemas.microsoft.com/office/powerpoint/2010/main" val="2111813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9E5BEC-663D-811D-1C28-F6539B98E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Decreased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73DB46-7A1B-895E-5C80-D7404BD86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7" y="2478024"/>
            <a:ext cx="5151417" cy="3694176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Closing dilution holes of the variable burner meant more air stayed in the primary combustion zone, lowering NO2 emissions by up to 82%.</a:t>
            </a:r>
          </a:p>
          <a:p>
            <a:r>
              <a:rPr lang="en-US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Adjusting the turbine nozzle also helped reduce emissions by controlling how air and fuel mixed and burned.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A96585-6A7C-A6B1-BE8C-1D7CF0BE4A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F603C2-FDD1-4616-BBBA-26444038A899}" type="datetime1">
              <a:rPr lang="en-US" smtClean="0"/>
              <a:t>12/2/2024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3C1436-9C52-0B79-FD70-D55F29122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A2FF9D-914D-8AF6-A46D-1CCCFB122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14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931DFA-5A2A-BCDD-6D66-0EEB1993FB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776751"/>
            <a:ext cx="5936166" cy="53044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FBD76C6-0502-EB2E-8683-B7B64F7D6A61}"/>
              </a:ext>
            </a:extLst>
          </p:cNvPr>
          <p:cNvSpPr txBox="1"/>
          <p:nvPr/>
        </p:nvSpPr>
        <p:spPr>
          <a:xfrm>
            <a:off x="-5645" y="6489699"/>
            <a:ext cx="18922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Vishal Patel</a:t>
            </a:r>
          </a:p>
        </p:txBody>
      </p:sp>
    </p:spTree>
    <p:extLst>
      <p:ext uri="{BB962C8B-B14F-4D97-AF65-F5344CB8AC3E}">
        <p14:creationId xmlns:p14="http://schemas.microsoft.com/office/powerpoint/2010/main" val="27428978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675EF-0FF4-4B6A-0722-9704FA2F48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17B809-6377-CA59-69D1-E65C4ACB8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7E927-0B6C-67FE-C608-032E1A0215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ctr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US" sz="2400" kern="1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Where can variable geometry be used within an engine?</a:t>
            </a:r>
          </a:p>
          <a:p>
            <a:pPr marL="342900" marR="0" lvl="0" indent="-342900" algn="ctr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US" sz="2400" kern="1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How does variable geometry aid gas turbine engine performance?</a:t>
            </a:r>
            <a:endParaRPr lang="en-US" sz="2400" kern="100" dirty="0">
              <a:solidFill>
                <a:schemeClr val="bg1">
                  <a:lumMod val="8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ctr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US" sz="2400" kern="1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How does variable geometry aid emissions? </a:t>
            </a:r>
            <a:endParaRPr lang="en-US" sz="2400" kern="100" dirty="0">
              <a:solidFill>
                <a:schemeClr val="bg1">
                  <a:lumMod val="8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ctr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Can these concepts be applied to all sizes of engine effectively?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ctr">
              <a:lnSpc>
                <a:spcPct val="107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en-US" sz="2400" kern="1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What does the future of variable geometry gas turbine engines look like?</a:t>
            </a:r>
            <a:endParaRPr lang="en-US" sz="2400" kern="100" dirty="0">
              <a:solidFill>
                <a:schemeClr val="bg1">
                  <a:lumMod val="8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40E30-D397-8BD5-B41B-53A192F09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FD82E-1F5A-4B4F-942D-9B99A51E09FB}" type="datetime1">
              <a:rPr lang="en-US" smtClean="0"/>
              <a:t>12/2/2024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39A87-382F-5000-8796-4097A6925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31793-0552-32C2-2514-ECB4AC081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15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3F5191-D3A6-99D6-FCBA-122125441585}"/>
              </a:ext>
            </a:extLst>
          </p:cNvPr>
          <p:cNvSpPr txBox="1"/>
          <p:nvPr/>
        </p:nvSpPr>
        <p:spPr>
          <a:xfrm>
            <a:off x="4232" y="6493932"/>
            <a:ext cx="155645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Vishal Patel</a:t>
            </a:r>
          </a:p>
        </p:txBody>
      </p:sp>
    </p:spTree>
    <p:extLst>
      <p:ext uri="{BB962C8B-B14F-4D97-AF65-F5344CB8AC3E}">
        <p14:creationId xmlns:p14="http://schemas.microsoft.com/office/powerpoint/2010/main" val="23815568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ED0C7-D91B-2544-94FA-4C47A111B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Applying Research to Full Scale Engines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324D6-CCA6-4A7F-6758-DB8E50B914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Translation from small to large scale will be simple in theory.</a:t>
            </a:r>
          </a:p>
          <a:p>
            <a:r>
              <a:rPr lang="en-US" dirty="0"/>
              <a:t>Small conceptual engines will continue to be the most effective way to test many of the variables inherent to burner efficiency.</a:t>
            </a:r>
          </a:p>
          <a:p>
            <a:pPr marL="457200" indent="-457200"/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57F30D-E9D3-7A33-45A9-2F7EB1EDF576}"/>
              </a:ext>
            </a:extLst>
          </p:cNvPr>
          <p:cNvSpPr txBox="1"/>
          <p:nvPr/>
        </p:nvSpPr>
        <p:spPr>
          <a:xfrm>
            <a:off x="4232" y="6482643"/>
            <a:ext cx="19049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Vishal Patel</a:t>
            </a:r>
          </a:p>
        </p:txBody>
      </p:sp>
    </p:spTree>
    <p:extLst>
      <p:ext uri="{BB962C8B-B14F-4D97-AF65-F5344CB8AC3E}">
        <p14:creationId xmlns:p14="http://schemas.microsoft.com/office/powerpoint/2010/main" val="3824716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7A515-9DFF-276D-C185-8966D20190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1A21E-D124-321A-9E3E-8F9788064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40C84-9150-2827-2EAB-A28F414996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ctr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US" sz="2400" kern="1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Where can variable geometry be used within an engine?</a:t>
            </a:r>
          </a:p>
          <a:p>
            <a:pPr marL="342900" marR="0" lvl="0" indent="-342900" algn="ctr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US" sz="2400" kern="1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How does variable geometry aid gas turbine engine performance?</a:t>
            </a:r>
            <a:endParaRPr lang="en-US" sz="2400" kern="100" dirty="0">
              <a:solidFill>
                <a:schemeClr val="bg1">
                  <a:lumMod val="8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ctr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US" sz="2400" kern="1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How does variable geometry aid emissions? </a:t>
            </a:r>
            <a:endParaRPr lang="en-US" sz="2400" kern="100" dirty="0">
              <a:solidFill>
                <a:schemeClr val="bg1">
                  <a:lumMod val="8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ctr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US" sz="2400" kern="1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Can these concepts be applied to all sizes of engine effectively?</a:t>
            </a:r>
            <a:endParaRPr lang="en-US" sz="2400" kern="100" dirty="0">
              <a:solidFill>
                <a:schemeClr val="bg1">
                  <a:lumMod val="8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ctr">
              <a:lnSpc>
                <a:spcPct val="107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What does the future of variable geometry gas turbine engines look like?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25309E-F90D-E964-09AB-E64B2C3B3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983D0B-BFE6-8832-57EC-CF63E0EF9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17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542271-DE3B-BD92-EED4-F72876E697AF}"/>
              </a:ext>
            </a:extLst>
          </p:cNvPr>
          <p:cNvSpPr txBox="1"/>
          <p:nvPr/>
        </p:nvSpPr>
        <p:spPr>
          <a:xfrm>
            <a:off x="-1478" y="6488730"/>
            <a:ext cx="19079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Keegan Jordan</a:t>
            </a:r>
          </a:p>
        </p:txBody>
      </p:sp>
    </p:spTree>
    <p:extLst>
      <p:ext uri="{BB962C8B-B14F-4D97-AF65-F5344CB8AC3E}">
        <p14:creationId xmlns:p14="http://schemas.microsoft.com/office/powerpoint/2010/main" val="2841012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8FE42-9052-D364-2F9C-74159B1D53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Current Research/Patents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2B3795-F251-7883-43C0-526B48E90A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Today, most research into variable geometry is focused on the burner. </a:t>
            </a:r>
          </a:p>
          <a:p>
            <a:r>
              <a:rPr lang="en-US" dirty="0"/>
              <a:t>Testing is being done with mini turbojet engines (MGT). The only large-scale testing is used in variable nozzles. </a:t>
            </a:r>
          </a:p>
          <a:p>
            <a:r>
              <a:rPr lang="en-US" dirty="0"/>
              <a:t>Multiple patents are held by major engine manufactures and their subsidiaries for different variable burner designs.</a:t>
            </a:r>
          </a:p>
          <a:p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A9D87A-2633-57FC-BDB7-33728F86CB79}"/>
              </a:ext>
            </a:extLst>
          </p:cNvPr>
          <p:cNvSpPr txBox="1"/>
          <p:nvPr/>
        </p:nvSpPr>
        <p:spPr>
          <a:xfrm>
            <a:off x="-1478" y="6488730"/>
            <a:ext cx="19079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Keegan Jordan</a:t>
            </a:r>
          </a:p>
        </p:txBody>
      </p:sp>
    </p:spTree>
    <p:extLst>
      <p:ext uri="{BB962C8B-B14F-4D97-AF65-F5344CB8AC3E}">
        <p14:creationId xmlns:p14="http://schemas.microsoft.com/office/powerpoint/2010/main" val="20364468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5EF52F-3BEF-CB8D-53F9-1CC0A7535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The Future of Variable Geometry in flight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42ECF-152C-6DD7-4152-E84053758F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/>
              <a:t>This technology has the capability to allow for faster, more capable, and more efficient aircraft.</a:t>
            </a:r>
          </a:p>
          <a:p>
            <a:r>
              <a:rPr lang="en-US" dirty="0"/>
              <a:t>Artificial intelligence will be able to optimize the engine performance of aircraft based on altitude, fuel consumption, temperature, flight duration and target speed of the flight, among other things.</a:t>
            </a:r>
          </a:p>
          <a:p>
            <a:r>
              <a:rPr lang="en-US" dirty="0"/>
              <a:t>Smaller engines and less fuel consumption will mean more economic flights, leading to less expense for consumers.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82F788-D1EC-B7A3-AC06-BAF812769D07}"/>
              </a:ext>
            </a:extLst>
          </p:cNvPr>
          <p:cNvSpPr txBox="1"/>
          <p:nvPr/>
        </p:nvSpPr>
        <p:spPr>
          <a:xfrm>
            <a:off x="0" y="6488668"/>
            <a:ext cx="19079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Keegan Jordan</a:t>
            </a:r>
          </a:p>
        </p:txBody>
      </p:sp>
    </p:spTree>
    <p:extLst>
      <p:ext uri="{BB962C8B-B14F-4D97-AF65-F5344CB8AC3E}">
        <p14:creationId xmlns:p14="http://schemas.microsoft.com/office/powerpoint/2010/main" val="731472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82910-CCA8-087B-9072-0761AA787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Variable Geometry?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52E320-FF26-9B61-55B2-F6ACD47C6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fontAlgn="t">
              <a:lnSpc>
                <a:spcPts val="2700"/>
              </a:lnSpc>
            </a:pPr>
            <a:r>
              <a:rPr lang="nb-NO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var·i·a·ble</a:t>
            </a:r>
            <a:r>
              <a:rPr lang="nb-NO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able to be changed or adapted.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"the drill has variable speed"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 Geometry in a gas turbine engine refers to the dimensions of the engine to be able to “change or adapt” while in flight to increase performance.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E74AC-0C51-5724-86E8-79BF57215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DE9ED-4546-4604-98ED-95F1D501827E}" type="datetime1">
              <a:rPr lang="en-US" smtClean="0"/>
              <a:t>12/2/2024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4C58F7-BC49-9C92-9238-B7A753D1E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97626A-623C-B478-05DB-9CF507F58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0771D2-6801-BDB7-5C8A-774F981A9614}"/>
              </a:ext>
            </a:extLst>
          </p:cNvPr>
          <p:cNvSpPr txBox="1"/>
          <p:nvPr/>
        </p:nvSpPr>
        <p:spPr>
          <a:xfrm>
            <a:off x="-1478" y="6488730"/>
            <a:ext cx="19079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Keegan Jordan</a:t>
            </a:r>
          </a:p>
        </p:txBody>
      </p:sp>
    </p:spTree>
    <p:extLst>
      <p:ext uri="{BB962C8B-B14F-4D97-AF65-F5344CB8AC3E}">
        <p14:creationId xmlns:p14="http://schemas.microsoft.com/office/powerpoint/2010/main" val="3867938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AC580-83D3-75A1-A8B5-89F247F02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E543BD-5CA8-FD67-29FB-A9744BE65C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Benefits of VG overall.</a:t>
            </a:r>
          </a:p>
          <a:p>
            <a:r>
              <a:rPr lang="en-US" dirty="0"/>
              <a:t>Possible issues with VG engines as opposed to current designs.</a:t>
            </a:r>
          </a:p>
          <a:p>
            <a:r>
              <a:rPr lang="en-US" dirty="0"/>
              <a:t>Final thoughts.</a:t>
            </a:r>
          </a:p>
          <a:p>
            <a:r>
              <a:rPr lang="en-US" dirty="0"/>
              <a:t>Questions?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DEBEFB-FC74-A327-AB91-3BD2DD232E03}"/>
              </a:ext>
            </a:extLst>
          </p:cNvPr>
          <p:cNvSpPr txBox="1"/>
          <p:nvPr/>
        </p:nvSpPr>
        <p:spPr>
          <a:xfrm>
            <a:off x="-1478" y="6488730"/>
            <a:ext cx="19079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Max Starnes</a:t>
            </a:r>
          </a:p>
        </p:txBody>
      </p:sp>
    </p:spTree>
    <p:extLst>
      <p:ext uri="{BB962C8B-B14F-4D97-AF65-F5344CB8AC3E}">
        <p14:creationId xmlns:p14="http://schemas.microsoft.com/office/powerpoint/2010/main" val="1480532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C09C7-BAD1-5AA4-DC71-C4AF56F5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/>
              <a:t>Introduction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F15D6-074D-6208-6AD2-1AEC3F9DE0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b="1" dirty="0"/>
              <a:t>Variable Geometry</a:t>
            </a:r>
            <a:endParaRPr lang="en-US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/>
              <a:t> Intake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/>
              <a:t> Bypass Ducts</a:t>
            </a:r>
            <a:endParaRPr lang="en-US" sz="28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/>
              <a:t>Compressor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/>
              <a:t> Burner</a:t>
            </a:r>
            <a:endParaRPr lang="en-US" sz="2800" dirty="0"/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/>
              <a:t> Nozzle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/>
              <a:t>Turbine</a:t>
            </a:r>
          </a:p>
          <a:p>
            <a:r>
              <a:rPr lang="en-US" sz="2200" b="1" dirty="0"/>
              <a:t>Current Research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 sz="1600" dirty="0"/>
              <a:t>Burner Research</a:t>
            </a:r>
          </a:p>
          <a:p>
            <a:r>
              <a:rPr lang="en-US" sz="2200" b="1" dirty="0"/>
              <a:t>Full Scale Engines</a:t>
            </a:r>
          </a:p>
          <a:p>
            <a:r>
              <a:rPr lang="en-US" sz="2200" b="1" dirty="0"/>
              <a:t>Future of VG Engines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F38D20-5352-E71C-A3DD-01009EF9C559}"/>
              </a:ext>
            </a:extLst>
          </p:cNvPr>
          <p:cNvSpPr txBox="1"/>
          <p:nvPr/>
        </p:nvSpPr>
        <p:spPr>
          <a:xfrm>
            <a:off x="-1478" y="6488730"/>
            <a:ext cx="19079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Keegan Jordan</a:t>
            </a:r>
          </a:p>
        </p:txBody>
      </p:sp>
    </p:spTree>
    <p:extLst>
      <p:ext uri="{BB962C8B-B14F-4D97-AF65-F5344CB8AC3E}">
        <p14:creationId xmlns:p14="http://schemas.microsoft.com/office/powerpoint/2010/main" val="800916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B45A6-F2EE-ABBC-3C1B-CEA235DAC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2B765A-8771-C956-27CA-B10AD2223B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ctr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Where can variable geometry be used within an engine?</a:t>
            </a:r>
          </a:p>
          <a:p>
            <a:pPr marL="342900" marR="0" lvl="0" indent="-342900" algn="ctr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How does variable geometry aid gas turbine engine performance?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ctr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How does variable geometry aid emissions? 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ctr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Can these concepts be applied to all sizes of engines effectively?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ctr">
              <a:lnSpc>
                <a:spcPct val="107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What does the future of variable geometry gas turbine engines look like in 2024?</a:t>
            </a:r>
            <a:endParaRPr lang="en-US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8CD705-85DF-56BF-3738-D07D45E8D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636266-8E15-3618-9133-B440FD065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4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810376-955B-E971-78CF-B55C9762CC2C}"/>
              </a:ext>
            </a:extLst>
          </p:cNvPr>
          <p:cNvSpPr txBox="1"/>
          <p:nvPr/>
        </p:nvSpPr>
        <p:spPr>
          <a:xfrm>
            <a:off x="-1478" y="6488730"/>
            <a:ext cx="19079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Keegan Jordan</a:t>
            </a:r>
          </a:p>
        </p:txBody>
      </p:sp>
    </p:spTree>
    <p:extLst>
      <p:ext uri="{BB962C8B-B14F-4D97-AF65-F5344CB8AC3E}">
        <p14:creationId xmlns:p14="http://schemas.microsoft.com/office/powerpoint/2010/main" val="23053320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06F55-24F2-99D4-5873-C4E102BE7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B09AE-6A4B-B50A-7268-F832A7C5A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of Research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EFC465-E01C-78FF-6DC9-7E502F6374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ctr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US" sz="2400" kern="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Where can variable geometry be used within an engine?</a:t>
            </a:r>
          </a:p>
          <a:p>
            <a:pPr marL="342900" marR="0" lvl="0" indent="-342900" algn="ctr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US" sz="2400" kern="1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How does variable geometry aid gas turbine engine performance?</a:t>
            </a:r>
            <a:endParaRPr lang="en-US" sz="2400" kern="100" dirty="0">
              <a:solidFill>
                <a:schemeClr val="bg1">
                  <a:lumMod val="8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ctr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US" sz="2400" kern="1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How does variable geometry aid emissions? </a:t>
            </a:r>
            <a:endParaRPr lang="en-US" sz="2400" kern="100" dirty="0">
              <a:solidFill>
                <a:schemeClr val="bg1">
                  <a:lumMod val="8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ctr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US" sz="2400" kern="1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Can these concepts be applied to all sizes of engines effectively?</a:t>
            </a:r>
            <a:endParaRPr lang="en-US" sz="2400" kern="100" dirty="0">
              <a:solidFill>
                <a:schemeClr val="bg1">
                  <a:lumMod val="8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 algn="ctr">
              <a:lnSpc>
                <a:spcPct val="107000"/>
              </a:lnSpc>
              <a:spcAft>
                <a:spcPts val="800"/>
              </a:spcAft>
              <a:buFont typeface="Aptos" panose="020B0004020202020204" pitchFamily="34" charset="0"/>
              <a:buChar char="-"/>
            </a:pPr>
            <a:r>
              <a:rPr lang="en-US" sz="2400" kern="100" dirty="0">
                <a:solidFill>
                  <a:schemeClr val="bg1">
                    <a:lumMod val="8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What does the future of variable geometry gas turbine engines look like in 2024?</a:t>
            </a:r>
            <a:endParaRPr lang="en-US" sz="2400" kern="100" dirty="0">
              <a:solidFill>
                <a:schemeClr val="bg1">
                  <a:lumMod val="85000"/>
                </a:schemeClr>
              </a:solidFill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0AF2D2-F2BE-73F1-3175-1534B123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CE043A-26F1-2054-DE0E-D3DBEA71C5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5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0C175E1-53DF-C020-A2F3-D30135ED3623}"/>
              </a:ext>
            </a:extLst>
          </p:cNvPr>
          <p:cNvSpPr txBox="1"/>
          <p:nvPr/>
        </p:nvSpPr>
        <p:spPr>
          <a:xfrm>
            <a:off x="-1478" y="6488730"/>
            <a:ext cx="19079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Max Starnes</a:t>
            </a:r>
          </a:p>
        </p:txBody>
      </p:sp>
    </p:spTree>
    <p:extLst>
      <p:ext uri="{BB962C8B-B14F-4D97-AF65-F5344CB8AC3E}">
        <p14:creationId xmlns:p14="http://schemas.microsoft.com/office/powerpoint/2010/main" val="3333974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C7DEB-5E7D-98AF-2068-AB46965E9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249" y="255998"/>
            <a:ext cx="6894576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Intake Variable Geometry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FB1DB-EAB7-01E2-45DB-12403DAA7B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/>
              <a:t>Common on first generation Mach One aircraft</a:t>
            </a:r>
          </a:p>
          <a:p>
            <a:r>
              <a:rPr lang="en-US" sz="2200"/>
              <a:t>Reduces the impact from shockwaves when taking in air below Mach One speed</a:t>
            </a:r>
          </a:p>
          <a:p>
            <a:r>
              <a:rPr lang="en-US" sz="2200"/>
              <a:t>Slowly transition outed for modern fixed geometry intakes for better performance</a:t>
            </a:r>
          </a:p>
        </p:txBody>
      </p:sp>
      <p:pic>
        <p:nvPicPr>
          <p:cNvPr id="4" name="Picture 3" descr="Intake ramp - Wikipedia">
            <a:extLst>
              <a:ext uri="{FF2B5EF4-FFF2-40B4-BE49-F238E27FC236}">
                <a16:creationId xmlns:a16="http://schemas.microsoft.com/office/drawing/2014/main" id="{ADD93E14-9EA9-2A89-4151-77678494A9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6550" y="329183"/>
            <a:ext cx="3908796" cy="3429969"/>
          </a:xfrm>
          <a:prstGeom prst="rect">
            <a:avLst/>
          </a:prstGeom>
        </p:spPr>
      </p:pic>
      <p:pic>
        <p:nvPicPr>
          <p:cNvPr id="5" name="Picture 4" descr="Inlet cone - Wikipedia">
            <a:extLst>
              <a:ext uri="{FF2B5EF4-FFF2-40B4-BE49-F238E27FC236}">
                <a16:creationId xmlns:a16="http://schemas.microsoft.com/office/drawing/2014/main" id="{FED6082F-DCC8-3D11-8049-867F4ECB56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0956" y="4079193"/>
            <a:ext cx="2901696" cy="217627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31E5F3-CE4B-DDB2-77C4-D6AA35035817}"/>
              </a:ext>
            </a:extLst>
          </p:cNvPr>
          <p:cNvSpPr txBox="1"/>
          <p:nvPr/>
        </p:nvSpPr>
        <p:spPr>
          <a:xfrm>
            <a:off x="-1478" y="6488730"/>
            <a:ext cx="19079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Max Starnes</a:t>
            </a:r>
          </a:p>
        </p:txBody>
      </p:sp>
    </p:spTree>
    <p:extLst>
      <p:ext uri="{BB962C8B-B14F-4D97-AF65-F5344CB8AC3E}">
        <p14:creationId xmlns:p14="http://schemas.microsoft.com/office/powerpoint/2010/main" val="4264101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23FB3-DB17-FCF8-ADB9-A44927E21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2021" y="558283"/>
            <a:ext cx="4818888" cy="1481328"/>
          </a:xfrm>
        </p:spPr>
        <p:txBody>
          <a:bodyPr anchor="b">
            <a:normAutofit fontScale="90000"/>
          </a:bodyPr>
          <a:lstStyle/>
          <a:p>
            <a:r>
              <a:rPr lang="en-US" sz="4200"/>
              <a:t>Bypass Duct </a:t>
            </a:r>
            <a:r>
              <a:rPr lang="en-US" sz="4200">
                <a:ea typeface="+mj-lt"/>
                <a:cs typeface="+mj-lt"/>
              </a:rPr>
              <a:t>Variable Geometry (Turbofan)</a:t>
            </a:r>
            <a:endParaRPr lang="en-US" sz="42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0F3EF-72DE-D9CC-F82C-A8B224521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/>
              <a:t>Used to Control air flow through duct system to control cooling or to adjust flow convergence with turbine exhaust.</a:t>
            </a:r>
          </a:p>
          <a:p>
            <a:r>
              <a:rPr lang="en-US" sz="2200"/>
              <a:t>Not very common due to increased complexity of design and lack of return.</a:t>
            </a:r>
          </a:p>
        </p:txBody>
      </p:sp>
      <p:pic>
        <p:nvPicPr>
          <p:cNvPr id="4" name="Picture 3" descr="aerodynamics - Could bypass air be used to cool a rocket engine like in  turbofans? - Aviation Stack Exchange">
            <a:extLst>
              <a:ext uri="{FF2B5EF4-FFF2-40B4-BE49-F238E27FC236}">
                <a16:creationId xmlns:a16="http://schemas.microsoft.com/office/drawing/2014/main" id="{049A8C6C-9307-AD7D-E6C0-DF3890BA08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9048" y="1798133"/>
            <a:ext cx="5458968" cy="32617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7738B9-9BA9-A25C-1FD5-902D1B8AA175}"/>
              </a:ext>
            </a:extLst>
          </p:cNvPr>
          <p:cNvSpPr txBox="1"/>
          <p:nvPr/>
        </p:nvSpPr>
        <p:spPr>
          <a:xfrm>
            <a:off x="-1478" y="6488730"/>
            <a:ext cx="19079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Max Starnes</a:t>
            </a:r>
          </a:p>
        </p:txBody>
      </p:sp>
    </p:spTree>
    <p:extLst>
      <p:ext uri="{BB962C8B-B14F-4D97-AF65-F5344CB8AC3E}">
        <p14:creationId xmlns:p14="http://schemas.microsoft.com/office/powerpoint/2010/main" val="3312637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124E0-4AF2-3F82-EB0A-0FD781DAC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4208272" cy="1179576"/>
          </a:xfrm>
        </p:spPr>
        <p:txBody>
          <a:bodyPr>
            <a:normAutofit fontScale="90000"/>
          </a:bodyPr>
          <a:lstStyle/>
          <a:p>
            <a:r>
              <a:rPr lang="en-US" dirty="0"/>
              <a:t>Turbine Variable Geometry</a:t>
            </a:r>
          </a:p>
        </p:txBody>
      </p:sp>
      <p:pic>
        <p:nvPicPr>
          <p:cNvPr id="8" name="Content Placeholder 7" descr="A close-up of a metal object&#10;&#10;Description automatically generated">
            <a:extLst>
              <a:ext uri="{FF2B5EF4-FFF2-40B4-BE49-F238E27FC236}">
                <a16:creationId xmlns:a16="http://schemas.microsoft.com/office/drawing/2014/main" id="{07371908-AC16-65E2-238A-742172DDF0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478" y="136525"/>
            <a:ext cx="6932035" cy="3694112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CFFB4-B3A9-F516-8C02-92997C59B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46604-40E7-4658-9543-7390E4639B89}" type="datetime1">
              <a:rPr lang="en-US" smtClean="0"/>
              <a:t>12/2/2024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475A8-A754-D127-E358-44BE61A59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43343D-D074-2397-91F9-DAF58AA41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8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251BE3-4CD9-FECC-B5F9-03C575A8DA90}"/>
              </a:ext>
            </a:extLst>
          </p:cNvPr>
          <p:cNvSpPr txBox="1"/>
          <p:nvPr/>
        </p:nvSpPr>
        <p:spPr>
          <a:xfrm>
            <a:off x="568712" y="2676293"/>
            <a:ext cx="4477101" cy="28007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Variable pitch of the turbine blades allows for variable compression.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More common in power plant turbines. Due to lower operating temperatures of fluid.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2726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23FB3-DB17-FCF8-ADB9-A44927E21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360" y="235402"/>
            <a:ext cx="4818888" cy="1481328"/>
          </a:xfrm>
        </p:spPr>
        <p:txBody>
          <a:bodyPr anchor="b">
            <a:normAutofit/>
          </a:bodyPr>
          <a:lstStyle/>
          <a:p>
            <a:r>
              <a:rPr lang="en-US" sz="4000" dirty="0"/>
              <a:t>Burner</a:t>
            </a:r>
            <a:r>
              <a:rPr lang="en-US" sz="4000" dirty="0">
                <a:ea typeface="+mj-lt"/>
                <a:cs typeface="+mj-lt"/>
              </a:rPr>
              <a:t> Variable Geometry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0F3EF-72DE-D9CC-F82C-A8B224521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659600" cy="354787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 dirty="0"/>
              <a:t>Allows for increased efficiency in combustion and performance.</a:t>
            </a:r>
          </a:p>
          <a:p>
            <a:r>
              <a:rPr lang="en-US" sz="2200" dirty="0"/>
              <a:t>Creates a wider range of operation.</a:t>
            </a:r>
          </a:p>
          <a:p>
            <a:r>
              <a:rPr lang="en-US" sz="2200" dirty="0"/>
              <a:t>Allows for greater temperature control.</a:t>
            </a:r>
          </a:p>
          <a:p>
            <a:r>
              <a:rPr lang="en-US" sz="2200" dirty="0"/>
              <a:t>The focus of Variable Geometry in current research.</a:t>
            </a:r>
          </a:p>
        </p:txBody>
      </p:sp>
      <p:pic>
        <p:nvPicPr>
          <p:cNvPr id="6" name="Picture 5" descr="A diagram of a graph and a black object&#10;&#10;Description automatically generated">
            <a:extLst>
              <a:ext uri="{FF2B5EF4-FFF2-40B4-BE49-F238E27FC236}">
                <a16:creationId xmlns:a16="http://schemas.microsoft.com/office/drawing/2014/main" id="{91351F63-A037-6670-B9C5-603D8002254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1392" b="-1"/>
          <a:stretch/>
        </p:blipFill>
        <p:spPr>
          <a:xfrm>
            <a:off x="5186554" y="163646"/>
            <a:ext cx="6806703" cy="2623097"/>
          </a:xfrm>
          <a:prstGeom prst="rect">
            <a:avLst/>
          </a:prstGeom>
        </p:spPr>
      </p:pic>
      <p:pic>
        <p:nvPicPr>
          <p:cNvPr id="7" name="Picture 6" descr="A machine with a light coming out of it&#10;&#10;Description automatically generated">
            <a:extLst>
              <a:ext uri="{FF2B5EF4-FFF2-40B4-BE49-F238E27FC236}">
                <a16:creationId xmlns:a16="http://schemas.microsoft.com/office/drawing/2014/main" id="{44ACAE7A-DAEA-3F1B-A644-F0CC7A28F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457" y="3073804"/>
            <a:ext cx="6810375" cy="336232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B13DAC-70F2-7B04-9A76-560699DD6011}"/>
              </a:ext>
            </a:extLst>
          </p:cNvPr>
          <p:cNvSpPr txBox="1"/>
          <p:nvPr/>
        </p:nvSpPr>
        <p:spPr>
          <a:xfrm>
            <a:off x="-1478" y="6488730"/>
            <a:ext cx="190791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Max Starnes</a:t>
            </a:r>
          </a:p>
        </p:txBody>
      </p:sp>
    </p:spTree>
    <p:extLst>
      <p:ext uri="{BB962C8B-B14F-4D97-AF65-F5344CB8AC3E}">
        <p14:creationId xmlns:p14="http://schemas.microsoft.com/office/powerpoint/2010/main" val="1321790267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ccentBoxVTI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AccentBox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F4FE582F-5DDE-4E50-A331-B77FB79D7361}" vid="{42624B42-66F4-4B9A-A3DB-EB561F1627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</TotalTime>
  <Words>938</Words>
  <Application>Microsoft Office PowerPoint</Application>
  <PresentationFormat>Widescreen</PresentationFormat>
  <Paragraphs>137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Aptos</vt:lpstr>
      <vt:lpstr>Arial</vt:lpstr>
      <vt:lpstr>Avenir Next LT Pro</vt:lpstr>
      <vt:lpstr>Courier New</vt:lpstr>
      <vt:lpstr>Times New Roman</vt:lpstr>
      <vt:lpstr>AccentBoxVTI</vt:lpstr>
      <vt:lpstr>Variable Geometries in Turbojet engines</vt:lpstr>
      <vt:lpstr>What is Variable Geometry?</vt:lpstr>
      <vt:lpstr>Introduction</vt:lpstr>
      <vt:lpstr>Objectives of Research</vt:lpstr>
      <vt:lpstr>Objectives of Research</vt:lpstr>
      <vt:lpstr>Intake Variable Geometry</vt:lpstr>
      <vt:lpstr>Bypass Duct Variable Geometry (Turbofan)</vt:lpstr>
      <vt:lpstr>Turbine Variable Geometry</vt:lpstr>
      <vt:lpstr>Burner Variable Geometry</vt:lpstr>
      <vt:lpstr>Nozzle Variable Geometry</vt:lpstr>
      <vt:lpstr>Objectives of Research</vt:lpstr>
      <vt:lpstr>Engine Performance</vt:lpstr>
      <vt:lpstr>Objectives of Research</vt:lpstr>
      <vt:lpstr>Decreased Emissions</vt:lpstr>
      <vt:lpstr>Objectives of Research</vt:lpstr>
      <vt:lpstr>Applying Research to Full Scale Engines</vt:lpstr>
      <vt:lpstr>Objectives of Research</vt:lpstr>
      <vt:lpstr>Current Research/Patents</vt:lpstr>
      <vt:lpstr>The Future of Variable Geometry in flight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Keegan Jordan</cp:lastModifiedBy>
  <cp:revision>426</cp:revision>
  <dcterms:created xsi:type="dcterms:W3CDTF">2024-11-26T20:22:24Z</dcterms:created>
  <dcterms:modified xsi:type="dcterms:W3CDTF">2024-12-02T17:12:20Z</dcterms:modified>
</cp:coreProperties>
</file>